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43" r:id="rId3"/>
    <p:sldId id="344" r:id="rId4"/>
    <p:sldId id="345" r:id="rId5"/>
    <p:sldId id="346" r:id="rId6"/>
    <p:sldId id="347" r:id="rId7"/>
    <p:sldId id="329" r:id="rId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1525" autoAdjust="0"/>
  </p:normalViewPr>
  <p:slideViewPr>
    <p:cSldViewPr snapToGrid="0">
      <p:cViewPr varScale="1">
        <p:scale>
          <a:sx n="65" d="100"/>
          <a:sy n="65" d="100"/>
        </p:scale>
        <p:origin x="9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2A034-4B36-456F-A02A-6C34272CD5B3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BCDD8-7843-47D5-A77C-64E994D2921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9945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BCDD8-7843-47D5-A77C-64E994D2921D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54988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20.12.2020.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bookwidgets.com/play/t:dj4Z8macMXXZwZ3DWWUdFJNA+1wyoPT88wOflAEETb9LRUs0Uzk" TargetMode="Externa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386e6f5f-c7ce-4f87-a861-54a77ff7172f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21277" y="103240"/>
            <a:ext cx="7595420" cy="2872286"/>
          </a:xfrm>
        </p:spPr>
        <p:txBody>
          <a:bodyPr>
            <a:normAutofit/>
          </a:bodyPr>
          <a:lstStyle/>
          <a:p>
            <a:r>
              <a:rPr lang="hr-HR" sz="6600" b="1" dirty="0" err="1" smtClean="0">
                <a:solidFill>
                  <a:srgbClr val="FF0000"/>
                </a:solidFill>
              </a:rPr>
              <a:t>UNIT</a:t>
            </a:r>
            <a:r>
              <a:rPr lang="hr-HR" sz="6600" b="1" dirty="0" smtClean="0">
                <a:solidFill>
                  <a:srgbClr val="FF0000"/>
                </a:solidFill>
              </a:rPr>
              <a:t> 4: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 err="1" smtClean="0">
                <a:solidFill>
                  <a:srgbClr val="FF0000"/>
                </a:solidFill>
              </a:rPr>
              <a:t>So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much</a:t>
            </a:r>
            <a:r>
              <a:rPr lang="hr-HR" sz="6600" b="1" dirty="0" smtClean="0">
                <a:solidFill>
                  <a:srgbClr val="FF0000"/>
                </a:solidFill>
              </a:rPr>
              <a:t> to do,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 err="1" smtClean="0">
                <a:solidFill>
                  <a:srgbClr val="FF0000"/>
                </a:solidFill>
              </a:rPr>
              <a:t>so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little</a:t>
            </a:r>
            <a:r>
              <a:rPr lang="hr-HR" sz="6600" b="1" dirty="0" smtClean="0">
                <a:solidFill>
                  <a:srgbClr val="FF0000"/>
                </a:solidFill>
              </a:rPr>
              <a:t> time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8322" y="3182921"/>
            <a:ext cx="8283677" cy="1655762"/>
          </a:xfrm>
        </p:spPr>
        <p:txBody>
          <a:bodyPr>
            <a:normAutofit/>
          </a:bodyPr>
          <a:lstStyle/>
          <a:p>
            <a:r>
              <a:rPr lang="hr-HR" sz="6600" dirty="0" smtClean="0"/>
              <a:t>My </a:t>
            </a:r>
            <a:r>
              <a:rPr lang="hr-HR" sz="6600" dirty="0" err="1" smtClean="0"/>
              <a:t>hobby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972"/>
            <a:ext cx="5147187" cy="68737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01" y="1173665"/>
            <a:ext cx="4980381" cy="3673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0309" y="680925"/>
            <a:ext cx="2831691" cy="47729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31554" y="650445"/>
            <a:ext cx="4700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67.</a:t>
            </a:r>
            <a:endParaRPr lang="hr-HR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126658" y="95031"/>
            <a:ext cx="7757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Look</a:t>
            </a:r>
            <a:r>
              <a:rPr lang="hr-HR" sz="2800" dirty="0" smtClean="0"/>
              <a:t> at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pictures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asnwer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questions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Pogledaj slike i odgovori na pitanja.</a:t>
            </a:r>
            <a:endParaRPr lang="hr-HR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995962" y="179249"/>
            <a:ext cx="4612185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What</a:t>
            </a:r>
            <a:r>
              <a:rPr lang="hr-HR" sz="2600" dirty="0" smtClean="0"/>
              <a:t> </a:t>
            </a:r>
            <a:r>
              <a:rPr lang="hr-HR" sz="2600" dirty="0" err="1" smtClean="0"/>
              <a:t>can</a:t>
            </a:r>
            <a:r>
              <a:rPr lang="hr-HR" sz="2600" dirty="0" smtClean="0"/>
              <a:t>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see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Što vidiš na slikama?</a:t>
            </a:r>
          </a:p>
          <a:p>
            <a:endParaRPr lang="hr-HR" i="1" dirty="0" smtClean="0"/>
          </a:p>
          <a:p>
            <a:r>
              <a:rPr lang="hr-HR" sz="2600" dirty="0" err="1" smtClean="0"/>
              <a:t>What</a:t>
            </a:r>
            <a:r>
              <a:rPr lang="hr-HR" sz="2600" dirty="0" smtClean="0"/>
              <a:t> do </a:t>
            </a:r>
            <a:r>
              <a:rPr lang="hr-HR" sz="2600" dirty="0" err="1" smtClean="0"/>
              <a:t>they</a:t>
            </a:r>
            <a:r>
              <a:rPr lang="hr-HR" sz="2600" dirty="0" smtClean="0"/>
              <a:t> </a:t>
            </a:r>
            <a:r>
              <a:rPr lang="hr-HR" sz="2600" dirty="0" err="1" smtClean="0"/>
              <a:t>look</a:t>
            </a:r>
            <a:r>
              <a:rPr lang="hr-HR" sz="2600" dirty="0" smtClean="0"/>
              <a:t> </a:t>
            </a:r>
            <a:r>
              <a:rPr lang="hr-HR" sz="2600" dirty="0" err="1" smtClean="0"/>
              <a:t>like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Kako oni izgledaju?</a:t>
            </a:r>
          </a:p>
          <a:p>
            <a:endParaRPr lang="hr-HR" i="1" dirty="0" smtClean="0"/>
          </a:p>
          <a:p>
            <a:r>
              <a:rPr lang="hr-HR" sz="2600" dirty="0" err="1" smtClean="0"/>
              <a:t>What</a:t>
            </a:r>
            <a:r>
              <a:rPr lang="hr-HR" sz="2600" dirty="0" smtClean="0"/>
              <a:t> 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think</a:t>
            </a:r>
            <a:r>
              <a:rPr lang="hr-HR" sz="2600" dirty="0" smtClean="0"/>
              <a:t> </a:t>
            </a:r>
            <a:r>
              <a:rPr lang="hr-HR" sz="2600" dirty="0" err="1" smtClean="0"/>
              <a:t>they’re</a:t>
            </a:r>
            <a:r>
              <a:rPr lang="hr-HR" sz="2600" dirty="0" smtClean="0"/>
              <a:t> </a:t>
            </a:r>
            <a:r>
              <a:rPr lang="hr-HR" sz="2600" dirty="0" err="1" smtClean="0"/>
              <a:t>like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Kakve su oni osobe?</a:t>
            </a:r>
          </a:p>
          <a:p>
            <a:endParaRPr lang="hr-HR" i="1" dirty="0" smtClean="0"/>
          </a:p>
          <a:p>
            <a:r>
              <a:rPr lang="hr-HR" sz="2600" dirty="0" err="1" smtClean="0"/>
              <a:t>What</a:t>
            </a:r>
            <a:r>
              <a:rPr lang="hr-HR" sz="2600" dirty="0" smtClean="0"/>
              <a:t> are </a:t>
            </a:r>
            <a:r>
              <a:rPr lang="hr-HR" sz="2600" dirty="0" err="1" smtClean="0"/>
              <a:t>their</a:t>
            </a:r>
            <a:r>
              <a:rPr lang="hr-HR" sz="2600" dirty="0" smtClean="0"/>
              <a:t> </a:t>
            </a:r>
            <a:r>
              <a:rPr lang="hr-HR" sz="2600" dirty="0" err="1" smtClean="0"/>
              <a:t>hobbies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Koji su njihovi hobiji?</a:t>
            </a:r>
          </a:p>
          <a:p>
            <a:endParaRPr lang="hr-HR" sz="1600" i="1" dirty="0" smtClean="0"/>
          </a:p>
          <a:p>
            <a:r>
              <a:rPr lang="hr-HR" sz="2600" dirty="0" err="1" smtClean="0"/>
              <a:t>What</a:t>
            </a:r>
            <a:r>
              <a:rPr lang="hr-HR" sz="2600" dirty="0" smtClean="0"/>
              <a:t> 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think</a:t>
            </a:r>
            <a:r>
              <a:rPr lang="hr-HR" sz="2600" dirty="0" smtClean="0"/>
              <a:t> </a:t>
            </a:r>
            <a:r>
              <a:rPr lang="hr-HR" sz="2600" dirty="0" err="1" smtClean="0"/>
              <a:t>their</a:t>
            </a:r>
            <a:r>
              <a:rPr lang="hr-HR" sz="2600" dirty="0"/>
              <a:t> </a:t>
            </a:r>
            <a:r>
              <a:rPr lang="hr-HR" sz="2600" dirty="0" err="1" smtClean="0"/>
              <a:t>hobbies</a:t>
            </a:r>
            <a:r>
              <a:rPr lang="hr-HR" sz="2600" dirty="0" smtClean="0"/>
              <a:t> are </a:t>
            </a:r>
            <a:r>
              <a:rPr lang="hr-HR" sz="2600" dirty="0" err="1" smtClean="0"/>
              <a:t>like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Kakvi su njihovi hobiji?</a:t>
            </a:r>
          </a:p>
          <a:p>
            <a:endParaRPr lang="hr-HR" i="1" dirty="0" smtClean="0"/>
          </a:p>
          <a:p>
            <a:r>
              <a:rPr lang="hr-HR" sz="2600" dirty="0" err="1" smtClean="0"/>
              <a:t>What</a:t>
            </a:r>
            <a:r>
              <a:rPr lang="hr-HR" sz="2600" dirty="0" smtClean="0"/>
              <a:t> do </a:t>
            </a:r>
            <a:r>
              <a:rPr lang="hr-HR" sz="2600" dirty="0" err="1" smtClean="0"/>
              <a:t>they</a:t>
            </a:r>
            <a:r>
              <a:rPr lang="hr-HR" sz="2600" dirty="0" smtClean="0"/>
              <a:t> do?</a:t>
            </a:r>
          </a:p>
          <a:p>
            <a:r>
              <a:rPr lang="hr-HR" sz="2600" i="1" dirty="0" smtClean="0"/>
              <a:t>Čime se oni bave?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214121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342" y="1203960"/>
            <a:ext cx="9441592" cy="52273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259080"/>
            <a:ext cx="10241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Pročitaj tekstove te odaberi jedan od njih. Pročitaj odabrani tekst još jednom i nadopuni tablicu traženim informacijama.</a:t>
            </a:r>
            <a:endParaRPr lang="hr-HR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203960" y="2468880"/>
            <a:ext cx="3627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Slobodna aktivnost:</a:t>
            </a:r>
            <a:endParaRPr lang="hr-HR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017520" y="3817619"/>
            <a:ext cx="3627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/ Koliko često?</a:t>
            </a:r>
            <a:endParaRPr lang="hr-HR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356360" y="4372956"/>
            <a:ext cx="3627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Čime se bave?</a:t>
            </a:r>
            <a:endParaRPr lang="hr-HR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928342" y="5200676"/>
            <a:ext cx="4131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Tko još sudjeluje u aktivnosti?</a:t>
            </a:r>
            <a:endParaRPr lang="hr-HR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566219" y="1234604"/>
            <a:ext cx="5117691" cy="3323987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Wht</a:t>
            </a:r>
            <a:r>
              <a:rPr lang="hr-HR" sz="2800" dirty="0" smtClean="0"/>
              <a:t> do </a:t>
            </a:r>
            <a:r>
              <a:rPr lang="hr-HR" sz="2800" dirty="0" err="1" smtClean="0"/>
              <a:t>these</a:t>
            </a:r>
            <a:r>
              <a:rPr lang="hr-HR" sz="2800" dirty="0" smtClean="0"/>
              <a:t> </a:t>
            </a:r>
            <a:r>
              <a:rPr lang="hr-HR" sz="2800" dirty="0" err="1" smtClean="0"/>
              <a:t>words</a:t>
            </a:r>
            <a:r>
              <a:rPr lang="hr-HR" sz="2800" dirty="0" smtClean="0"/>
              <a:t> </a:t>
            </a:r>
            <a:r>
              <a:rPr lang="hr-HR" sz="2800" dirty="0" err="1" smtClean="0"/>
              <a:t>mean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Što znače ove riječi?</a:t>
            </a:r>
          </a:p>
          <a:p>
            <a:endParaRPr lang="hr-HR" sz="2800" i="1" dirty="0"/>
          </a:p>
          <a:p>
            <a:pPr>
              <a:lnSpc>
                <a:spcPct val="150000"/>
              </a:lnSpc>
            </a:pPr>
            <a:r>
              <a:rPr lang="hr-HR" sz="2800" dirty="0" err="1" smtClean="0"/>
              <a:t>assignment</a:t>
            </a:r>
            <a:r>
              <a:rPr lang="hr-HR" sz="2800" dirty="0" smtClean="0"/>
              <a:t> = </a:t>
            </a:r>
          </a:p>
          <a:p>
            <a:pPr>
              <a:lnSpc>
                <a:spcPct val="150000"/>
              </a:lnSpc>
            </a:pPr>
            <a:r>
              <a:rPr lang="hr-HR" sz="2800" dirty="0" smtClean="0"/>
              <a:t>editor  =</a:t>
            </a:r>
          </a:p>
          <a:p>
            <a:pPr>
              <a:lnSpc>
                <a:spcPct val="150000"/>
              </a:lnSpc>
            </a:pPr>
            <a:r>
              <a:rPr lang="hr-HR" sz="2800" dirty="0" err="1" smtClean="0"/>
              <a:t>choir</a:t>
            </a:r>
            <a:r>
              <a:rPr lang="hr-HR" sz="2800" dirty="0" smtClean="0"/>
              <a:t> = </a:t>
            </a:r>
            <a:endParaRPr lang="hr-HR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4212" y="2683894"/>
            <a:ext cx="2616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zadatak</a:t>
            </a:r>
            <a:endParaRPr lang="hr-HR" sz="28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989023" y="3267084"/>
            <a:ext cx="2616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urednik</a:t>
            </a:r>
            <a:endParaRPr lang="hr-HR" sz="28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6636" y="3928319"/>
            <a:ext cx="2616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zbor</a:t>
            </a:r>
            <a:endParaRPr lang="hr-HR" sz="2800" i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6872748" cy="354418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2444" y="3368180"/>
            <a:ext cx="7089556" cy="348982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074310" y="1257347"/>
            <a:ext cx="51176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Check</a:t>
            </a:r>
            <a:r>
              <a:rPr lang="hr-HR" sz="2800" dirty="0" smtClean="0"/>
              <a:t>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answers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Provjeri svoje odgovore.</a:t>
            </a:r>
            <a:endParaRPr lang="hr-HR" sz="28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206478" y="1845475"/>
            <a:ext cx="11680722" cy="2246769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800" dirty="0" err="1" smtClean="0"/>
              <a:t>Click</a:t>
            </a:r>
            <a:r>
              <a:rPr lang="hr-HR" sz="2800" dirty="0" smtClean="0"/>
              <a:t> on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following</a:t>
            </a:r>
            <a:r>
              <a:rPr lang="hr-HR" sz="2800" dirty="0" smtClean="0"/>
              <a:t> link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match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sentence </a:t>
            </a:r>
            <a:r>
              <a:rPr lang="hr-HR" sz="2800" dirty="0" err="1" smtClean="0"/>
              <a:t>with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person</a:t>
            </a:r>
            <a:r>
              <a:rPr lang="hr-HR" sz="2800" dirty="0" smtClean="0"/>
              <a:t> </a:t>
            </a:r>
            <a:r>
              <a:rPr lang="hr-HR" sz="2800" dirty="0" err="1" smtClean="0"/>
              <a:t>who</a:t>
            </a:r>
            <a:r>
              <a:rPr lang="hr-HR" sz="2800" dirty="0" smtClean="0"/>
              <a:t> </a:t>
            </a:r>
            <a:r>
              <a:rPr lang="hr-HR" sz="2800" dirty="0" err="1" smtClean="0"/>
              <a:t>says</a:t>
            </a:r>
            <a:r>
              <a:rPr lang="hr-HR" sz="2800" dirty="0" smtClean="0"/>
              <a:t> </a:t>
            </a:r>
            <a:r>
              <a:rPr lang="hr-HR" sz="2800" dirty="0" err="1" smtClean="0"/>
              <a:t>it</a:t>
            </a:r>
            <a:r>
              <a:rPr lang="hr-HR" sz="2800" dirty="0" smtClean="0"/>
              <a:t>.</a:t>
            </a:r>
          </a:p>
          <a:p>
            <a:pPr algn="ctr"/>
            <a:r>
              <a:rPr lang="hr-HR" sz="2800" i="1" dirty="0" smtClean="0"/>
              <a:t>Otvori sljedeću poveznicu i poveži rečenicu s osobom koja ju govori.</a:t>
            </a:r>
          </a:p>
          <a:p>
            <a:endParaRPr lang="hr-HR" sz="2800" i="1" dirty="0"/>
          </a:p>
          <a:p>
            <a:pPr algn="ctr"/>
            <a:r>
              <a:rPr lang="hr-HR" sz="2800" i="1" dirty="0" err="1">
                <a:hlinkClick r:id="rId5"/>
              </a:rPr>
              <a:t>https</a:t>
            </a:r>
            <a:r>
              <a:rPr lang="hr-HR" sz="2800" i="1" dirty="0">
                <a:hlinkClick r:id="rId5"/>
              </a:rPr>
              <a:t>://</a:t>
            </a:r>
            <a:r>
              <a:rPr lang="hr-HR" sz="2800" i="1" dirty="0" err="1">
                <a:hlinkClick r:id="rId5"/>
              </a:rPr>
              <a:t>www.bookwidgets.com</a:t>
            </a:r>
            <a:r>
              <a:rPr lang="hr-HR" sz="2800" i="1" dirty="0">
                <a:hlinkClick r:id="rId5"/>
              </a:rPr>
              <a:t>/</a:t>
            </a:r>
            <a:r>
              <a:rPr lang="hr-HR" sz="2800" i="1" dirty="0" err="1">
                <a:hlinkClick r:id="rId5"/>
              </a:rPr>
              <a:t>play</a:t>
            </a:r>
            <a:r>
              <a:rPr lang="hr-HR" sz="2800" i="1" dirty="0">
                <a:hlinkClick r:id="rId5"/>
              </a:rPr>
              <a:t>/</a:t>
            </a:r>
            <a:r>
              <a:rPr lang="hr-HR" sz="2800" i="1" dirty="0" err="1">
                <a:hlinkClick r:id="rId5"/>
              </a:rPr>
              <a:t>t:dj4Z8macMXXZwZ3DWWUdFJNA+1wyoPT88wOflAEETb9LRUs0Uzk</a:t>
            </a:r>
            <a:r>
              <a:rPr lang="hr-HR" sz="2800" i="1" dirty="0" smtClean="0">
                <a:hlinkClick r:id="rId5"/>
              </a:rPr>
              <a:t>= 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436324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 animBg="1"/>
      <p:bldP spid="10" grpId="1" animBg="1"/>
      <p:bldP spid="11" grpId="0"/>
      <p:bldP spid="11" grpId="1"/>
      <p:bldP spid="12" grpId="0"/>
      <p:bldP spid="12" grpId="1"/>
      <p:bldP spid="13" grpId="0"/>
      <p:bldP spid="13" grpId="1"/>
      <p:bldP spid="17" grpId="0"/>
      <p:bldP spid="17" grpId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9527" y="4011686"/>
            <a:ext cx="3648584" cy="26102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483" y="250114"/>
            <a:ext cx="6766705" cy="33498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14188" y="397598"/>
            <a:ext cx="50685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Razmisli o svojoj omiljenoj slobodnoj aktivnosti. Odgovori na pitanja.</a:t>
            </a:r>
            <a:endParaRPr lang="hr-HR" sz="2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622026" y="1463376"/>
            <a:ext cx="5569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Koja je tvoja omiljena slobodna aktivnost?</a:t>
            </a:r>
            <a:endParaRPr lang="hr-HR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78794" y="1925041"/>
            <a:ext cx="50685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Koliko se često njom baviš?</a:t>
            </a:r>
            <a:endParaRPr lang="hr-HR" sz="26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50901" y="2562450"/>
            <a:ext cx="56043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300" i="1" dirty="0" smtClean="0"/>
              <a:t>Detaljnije opiši što radiš tijekom te aktivnosti.</a:t>
            </a:r>
            <a:endParaRPr lang="hr-HR" sz="23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66208" y="3054893"/>
            <a:ext cx="591989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Tko još sudjeluje u toj aktivnosti s tobom?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1280516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988" y="1518449"/>
            <a:ext cx="7982774" cy="4495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73591" y="532461"/>
            <a:ext cx="10220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Poredaj riječi u točan redoslijed i napiši pitanje.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53265" y="2466743"/>
            <a:ext cx="6533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solidFill>
                  <a:srgbClr val="FF0066"/>
                </a:solidFill>
              </a:rPr>
              <a:t>What</a:t>
            </a:r>
            <a:r>
              <a:rPr lang="hr-HR" sz="2800" dirty="0" smtClean="0">
                <a:solidFill>
                  <a:srgbClr val="FF0066"/>
                </a:solidFill>
              </a:rPr>
              <a:t> </a:t>
            </a:r>
            <a:r>
              <a:rPr lang="hr-HR" sz="2800" dirty="0" err="1" smtClean="0">
                <a:solidFill>
                  <a:srgbClr val="FF0066"/>
                </a:solidFill>
              </a:rPr>
              <a:t>is</a:t>
            </a:r>
            <a:r>
              <a:rPr lang="hr-HR" sz="2800" dirty="0" smtClean="0">
                <a:solidFill>
                  <a:srgbClr val="FF0066"/>
                </a:solidFill>
              </a:rPr>
              <a:t> </a:t>
            </a:r>
            <a:r>
              <a:rPr lang="hr-HR" sz="2800" dirty="0" err="1" smtClean="0">
                <a:solidFill>
                  <a:srgbClr val="FF0066"/>
                </a:solidFill>
              </a:rPr>
              <a:t>your</a:t>
            </a:r>
            <a:r>
              <a:rPr lang="hr-HR" sz="2800" dirty="0" smtClean="0">
                <a:solidFill>
                  <a:srgbClr val="FF0066"/>
                </a:solidFill>
              </a:rPr>
              <a:t> </a:t>
            </a:r>
            <a:r>
              <a:rPr lang="hr-HR" sz="2800" dirty="0" err="1" smtClean="0">
                <a:solidFill>
                  <a:srgbClr val="FF0066"/>
                </a:solidFill>
              </a:rPr>
              <a:t>favourite</a:t>
            </a:r>
            <a:r>
              <a:rPr lang="hr-HR" sz="2800" dirty="0" smtClean="0">
                <a:solidFill>
                  <a:srgbClr val="FF0066"/>
                </a:solidFill>
              </a:rPr>
              <a:t> free time </a:t>
            </a:r>
            <a:r>
              <a:rPr lang="hr-HR" sz="2800" dirty="0" err="1" smtClean="0">
                <a:solidFill>
                  <a:srgbClr val="FF0066"/>
                </a:solidFill>
              </a:rPr>
              <a:t>activity</a:t>
            </a:r>
            <a:r>
              <a:rPr lang="hr-HR" sz="2800" dirty="0">
                <a:solidFill>
                  <a:srgbClr val="FF0066"/>
                </a:solidFill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11605" y="3516542"/>
            <a:ext cx="6533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FF0066"/>
                </a:solidFill>
              </a:rPr>
              <a:t>How </a:t>
            </a:r>
            <a:r>
              <a:rPr lang="hr-HR" sz="2800" dirty="0" err="1" smtClean="0">
                <a:solidFill>
                  <a:srgbClr val="FF0066"/>
                </a:solidFill>
              </a:rPr>
              <a:t>often</a:t>
            </a:r>
            <a:r>
              <a:rPr lang="hr-HR" sz="2800" dirty="0" smtClean="0">
                <a:solidFill>
                  <a:srgbClr val="FF0066"/>
                </a:solidFill>
              </a:rPr>
              <a:t> do </a:t>
            </a:r>
            <a:r>
              <a:rPr lang="hr-HR" sz="2800" dirty="0" err="1" smtClean="0">
                <a:solidFill>
                  <a:srgbClr val="FF0066"/>
                </a:solidFill>
              </a:rPr>
              <a:t>you</a:t>
            </a:r>
            <a:r>
              <a:rPr lang="hr-HR" sz="2800" dirty="0" smtClean="0">
                <a:solidFill>
                  <a:srgbClr val="FF0066"/>
                </a:solidFill>
              </a:rPr>
              <a:t> do </a:t>
            </a:r>
            <a:r>
              <a:rPr lang="hr-HR" sz="2800" dirty="0" err="1" smtClean="0">
                <a:solidFill>
                  <a:srgbClr val="FF0066"/>
                </a:solidFill>
              </a:rPr>
              <a:t>it</a:t>
            </a:r>
            <a:r>
              <a:rPr lang="hr-HR" sz="2800" dirty="0" smtClean="0">
                <a:solidFill>
                  <a:srgbClr val="FF0066"/>
                </a:solidFill>
              </a:rPr>
              <a:t>?</a:t>
            </a:r>
            <a:endParaRPr lang="hr-HR" sz="2800" dirty="0">
              <a:solidFill>
                <a:srgbClr val="FF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11606" y="4498707"/>
            <a:ext cx="6533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solidFill>
                  <a:srgbClr val="FF0066"/>
                </a:solidFill>
              </a:rPr>
              <a:t>What</a:t>
            </a:r>
            <a:r>
              <a:rPr lang="hr-HR" sz="2800" dirty="0" smtClean="0">
                <a:solidFill>
                  <a:srgbClr val="FF0066"/>
                </a:solidFill>
              </a:rPr>
              <a:t> do </a:t>
            </a:r>
            <a:r>
              <a:rPr lang="hr-HR" sz="2800" dirty="0" err="1" smtClean="0">
                <a:solidFill>
                  <a:srgbClr val="FF0066"/>
                </a:solidFill>
              </a:rPr>
              <a:t>you</a:t>
            </a:r>
            <a:r>
              <a:rPr lang="hr-HR" sz="2800" dirty="0" smtClean="0">
                <a:solidFill>
                  <a:srgbClr val="FF0066"/>
                </a:solidFill>
              </a:rPr>
              <a:t> do </a:t>
            </a:r>
            <a:r>
              <a:rPr lang="hr-HR" sz="2800" dirty="0" err="1" smtClean="0">
                <a:solidFill>
                  <a:srgbClr val="FF0066"/>
                </a:solidFill>
              </a:rPr>
              <a:t>there</a:t>
            </a:r>
            <a:r>
              <a:rPr lang="hr-HR" sz="2800" dirty="0" smtClean="0">
                <a:solidFill>
                  <a:srgbClr val="FF0066"/>
                </a:solidFill>
              </a:rPr>
              <a:t>?</a:t>
            </a:r>
            <a:endParaRPr lang="hr-HR" sz="2800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11607" y="5531155"/>
            <a:ext cx="6533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FF0066"/>
                </a:solidFill>
              </a:rPr>
              <a:t>Who do </a:t>
            </a:r>
            <a:r>
              <a:rPr lang="hr-HR" sz="2800" dirty="0" err="1" smtClean="0">
                <a:solidFill>
                  <a:srgbClr val="FF0066"/>
                </a:solidFill>
              </a:rPr>
              <a:t>you</a:t>
            </a:r>
            <a:r>
              <a:rPr lang="hr-HR" sz="2800" dirty="0" smtClean="0">
                <a:solidFill>
                  <a:srgbClr val="FF0066"/>
                </a:solidFill>
              </a:rPr>
              <a:t> do </a:t>
            </a:r>
            <a:r>
              <a:rPr lang="hr-HR" sz="2800" dirty="0" err="1" smtClean="0">
                <a:solidFill>
                  <a:srgbClr val="FF0066"/>
                </a:solidFill>
              </a:rPr>
              <a:t>it</a:t>
            </a:r>
            <a:r>
              <a:rPr lang="hr-HR" sz="2800" dirty="0" smtClean="0">
                <a:solidFill>
                  <a:srgbClr val="FF0066"/>
                </a:solidFill>
              </a:rPr>
              <a:t> </a:t>
            </a:r>
            <a:r>
              <a:rPr lang="hr-HR" sz="2800" dirty="0" err="1" smtClean="0">
                <a:solidFill>
                  <a:srgbClr val="FF0066"/>
                </a:solidFill>
              </a:rPr>
              <a:t>with</a:t>
            </a:r>
            <a:r>
              <a:rPr lang="hr-HR" sz="2800" dirty="0" smtClean="0">
                <a:solidFill>
                  <a:srgbClr val="FF0066"/>
                </a:solidFill>
              </a:rPr>
              <a:t>?</a:t>
            </a:r>
            <a:endParaRPr lang="hr-HR" sz="2800" dirty="0">
              <a:solidFill>
                <a:srgbClr val="FF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31689" y="374429"/>
            <a:ext cx="57223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Turn</a:t>
            </a:r>
            <a:r>
              <a:rPr lang="hr-HR" sz="2800" dirty="0" smtClean="0"/>
              <a:t> to </a:t>
            </a:r>
            <a:r>
              <a:rPr lang="hr-HR" sz="2800" dirty="0" err="1" smtClean="0"/>
              <a:t>page</a:t>
            </a:r>
            <a:r>
              <a:rPr lang="hr-HR" sz="2800" dirty="0" smtClean="0"/>
              <a:t> 68 </a:t>
            </a:r>
            <a:r>
              <a:rPr lang="hr-HR" sz="2800" dirty="0" err="1" smtClean="0"/>
              <a:t>in</a:t>
            </a:r>
            <a:r>
              <a:rPr lang="hr-HR" sz="2800" dirty="0" smtClean="0"/>
              <a:t>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book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Otvori </a:t>
            </a:r>
            <a:r>
              <a:rPr lang="hr-HR" sz="2800" i="1" dirty="0" err="1" smtClean="0"/>
              <a:t>68.stranicu</a:t>
            </a:r>
            <a:r>
              <a:rPr lang="hr-HR" sz="2800" i="1" dirty="0" smtClean="0"/>
              <a:t> u svom udžbeniku.</a:t>
            </a:r>
          </a:p>
        </p:txBody>
      </p:sp>
    </p:spTree>
    <p:extLst>
      <p:ext uri="{BB962C8B-B14F-4D97-AF65-F5344CB8AC3E}">
        <p14:creationId xmlns:p14="http://schemas.microsoft.com/office/powerpoint/2010/main" val="42985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8221" y="0"/>
            <a:ext cx="4683779" cy="27021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19400"/>
            <a:ext cx="7820025" cy="4038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3961" y="1329630"/>
            <a:ext cx="6784258" cy="954107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Opiši svoj hobi (omiljenu slobodnu aktivnost) odgovarajući na pitanja iz 4. zadatka.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285555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=""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2874" y="2088821"/>
            <a:ext cx="97489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Klikni na sljedeću poveznicu i  odaberi </a:t>
            </a:r>
            <a:r>
              <a:rPr lang="hr-HR" sz="2400" dirty="0" err="1" smtClean="0"/>
              <a:t>LEARN</a:t>
            </a:r>
            <a:r>
              <a:rPr lang="hr-HR" sz="2400" dirty="0" smtClean="0"/>
              <a:t> MORE.</a:t>
            </a:r>
          </a:p>
          <a:p>
            <a:pPr algn="ctr"/>
            <a:endParaRPr lang="hr-HR" sz="2400" dirty="0" smtClean="0"/>
          </a:p>
          <a:p>
            <a:pPr algn="ctr"/>
            <a:r>
              <a:rPr lang="hr-HR" sz="2400" dirty="0" err="1">
                <a:hlinkClick r:id="rId4"/>
              </a:rPr>
              <a:t>https</a:t>
            </a:r>
            <a:r>
              <a:rPr lang="hr-HR" sz="2400" dirty="0">
                <a:hlinkClick r:id="rId4"/>
              </a:rPr>
              <a:t>://</a:t>
            </a:r>
            <a:r>
              <a:rPr lang="hr-HR" sz="2400" dirty="0" err="1">
                <a:hlinkClick r:id="rId4"/>
              </a:rPr>
              <a:t>www.e-sfera.hr</a:t>
            </a:r>
            <a:r>
              <a:rPr lang="hr-HR" sz="2400" dirty="0">
                <a:hlinkClick r:id="rId4"/>
              </a:rPr>
              <a:t>/dodatni-digitalni-</a:t>
            </a:r>
            <a:r>
              <a:rPr lang="hr-HR" sz="2400" dirty="0" err="1">
                <a:hlinkClick r:id="rId4"/>
              </a:rPr>
              <a:t>sadrzaji</a:t>
            </a:r>
            <a:r>
              <a:rPr lang="hr-HR" sz="2400" dirty="0">
                <a:hlinkClick r:id="rId4"/>
              </a:rPr>
              <a:t>/</a:t>
            </a:r>
            <a:r>
              <a:rPr lang="hr-HR" sz="2400" dirty="0" err="1">
                <a:hlinkClick r:id="rId4"/>
              </a:rPr>
              <a:t>386e6f5f-c7ce-4f87-a861-54a77ff7172f</a:t>
            </a:r>
            <a:r>
              <a:rPr lang="hr-HR" sz="2400" dirty="0" smtClean="0">
                <a:hlinkClick r:id="rId4"/>
              </a:rPr>
              <a:t>/</a:t>
            </a:r>
            <a:endParaRPr lang="hr-HR" sz="2400" dirty="0" smtClean="0"/>
          </a:p>
          <a:p>
            <a:pPr algn="ctr"/>
            <a:endParaRPr lang="hr-HR" sz="2400" b="1" dirty="0" smtClean="0"/>
          </a:p>
          <a:p>
            <a:pPr algn="ctr" fontAlgn="t"/>
            <a:r>
              <a:rPr lang="hr-HR" sz="2400" b="1" dirty="0" err="1"/>
              <a:t>Hobbies</a:t>
            </a:r>
            <a:r>
              <a:rPr lang="hr-HR" sz="2400" b="1" dirty="0"/>
              <a:t> </a:t>
            </a:r>
            <a:r>
              <a:rPr lang="hr-HR" sz="2400" b="1" dirty="0" err="1"/>
              <a:t>of</a:t>
            </a:r>
            <a:r>
              <a:rPr lang="hr-HR" sz="2400" b="1" dirty="0"/>
              <a:t> </a:t>
            </a:r>
            <a:r>
              <a:rPr lang="hr-HR" sz="2400" b="1" dirty="0" err="1"/>
              <a:t>celebrities</a:t>
            </a:r>
            <a:endParaRPr lang="hr-HR" sz="2400" b="1" dirty="0"/>
          </a:p>
          <a:p>
            <a:pPr algn="ctr"/>
            <a:r>
              <a:rPr lang="hr-HR" sz="2400" dirty="0"/>
              <a:t/>
            </a:r>
            <a:br>
              <a:rPr lang="hr-HR" sz="2400" dirty="0"/>
            </a:br>
            <a:r>
              <a:rPr lang="hr-HR" sz="2400" dirty="0" smtClean="0"/>
              <a:t>Koje su slavne osobe prikazane na slikama? Koji su njihovi hobiji? Pročitaj tekstove i pridruži ih odgovarajućim slikama.</a:t>
            </a: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3851148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4831</TotalTime>
  <Words>315</Words>
  <Application>Microsoft Office PowerPoint</Application>
  <PresentationFormat>Widescreen</PresentationFormat>
  <Paragraphs>62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UNIT 4:  So much to do,  so little time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300</cp:revision>
  <dcterms:created xsi:type="dcterms:W3CDTF">2020-09-19T11:02:00Z</dcterms:created>
  <dcterms:modified xsi:type="dcterms:W3CDTF">2020-12-20T10:10:06Z</dcterms:modified>
</cp:coreProperties>
</file>